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Lst>
  <p:sldSz cy="10058400" cx="7772400"/>
  <p:notesSz cx="6858000" cy="9144000"/>
  <p:embeddedFontLst>
    <p:embeddedFont>
      <p:font typeface="Amatic SC"/>
      <p:regular r:id="rId13"/>
      <p:bold r:id="rId14"/>
    </p:embeddedFont>
    <p:embeddedFont>
      <p:font typeface="Bree Serif"/>
      <p:regular r:id="rId15"/>
    </p:embeddedFont>
    <p:embeddedFont>
      <p:font typeface="Century Gothic"/>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F3A063-6DCB-4F6A-83CB-83A6FA3964B1}">
  <a:tblStyle styleId="{1DF3A063-6DCB-4F6A-83CB-83A6FA3964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AmaticSC-regular.fntdata"/><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BreeSerif-regular.fntdata"/><Relationship Id="rId14" Type="http://schemas.openxmlformats.org/officeDocument/2006/relationships/font" Target="fonts/AmaticSC-bold.fntdata"/><Relationship Id="rId17" Type="http://schemas.openxmlformats.org/officeDocument/2006/relationships/font" Target="fonts/CenturyGothic-bold.fntdata"/><Relationship Id="rId16" Type="http://schemas.openxmlformats.org/officeDocument/2006/relationships/font" Target="fonts/CenturyGothic-regular.fntdata"/><Relationship Id="rId5" Type="http://schemas.openxmlformats.org/officeDocument/2006/relationships/slideMaster" Target="slideMasters/slideMaster1.xml"/><Relationship Id="rId19" Type="http://schemas.openxmlformats.org/officeDocument/2006/relationships/font" Target="fonts/CenturyGothic-boldItalic.fntdata"/><Relationship Id="rId6" Type="http://schemas.openxmlformats.org/officeDocument/2006/relationships/notesMaster" Target="notesMasters/notesMaster1.xml"/><Relationship Id="rId18" Type="http://schemas.openxmlformats.org/officeDocument/2006/relationships/font" Target="fonts/CenturyGothic-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8cbae74f57_0_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8cbae74f5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d8a30ac946_0_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d8a30ac9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d8a30ac946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d8a30ac9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6215979af_0_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6215979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6215979af_0_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6215979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6215979af_0_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6215979a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hart">
  <p:cSld name="CUSTOM_6">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1"/>
          <p:cNvSpPr txBox="1"/>
          <p:nvPr/>
        </p:nvSpPr>
        <p:spPr>
          <a:xfrm>
            <a:off x="1511125" y="188900"/>
            <a:ext cx="4737900" cy="8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4500">
              <a:latin typeface="Amatic SC"/>
              <a:ea typeface="Amatic SC"/>
              <a:cs typeface="Amatic SC"/>
              <a:sym typeface="Amatic S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2"/>
          <p:cNvSpPr txBox="1"/>
          <p:nvPr/>
        </p:nvSpPr>
        <p:spPr>
          <a:xfrm>
            <a:off x="1533000" y="110175"/>
            <a:ext cx="47064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500">
              <a:latin typeface="Amatic SC"/>
              <a:ea typeface="Amatic SC"/>
              <a:cs typeface="Amatic SC"/>
              <a:sym typeface="Amatic S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CUSTOM_12">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3"/>
          <p:cNvSpPr txBox="1"/>
          <p:nvPr/>
        </p:nvSpPr>
        <p:spPr>
          <a:xfrm>
            <a:off x="1312500" y="393500"/>
            <a:ext cx="5147400" cy="12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500">
              <a:latin typeface="Amatic SC"/>
              <a:ea typeface="Amatic SC"/>
              <a:cs typeface="Amatic SC"/>
              <a:sym typeface="Amatic S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 - Chart">
  <p:cSld name="CUSTOM_13">
    <p:spTree>
      <p:nvGrpSpPr>
        <p:cNvPr id="26" name="Shape 26"/>
        <p:cNvGrpSpPr/>
        <p:nvPr/>
      </p:nvGrpSpPr>
      <p:grpSpPr>
        <a:xfrm>
          <a:off x="0" y="0"/>
          <a:ext cx="0" cy="0"/>
          <a:chOff x="0" y="0"/>
          <a:chExt cx="0" cy="0"/>
        </a:xfrm>
      </p:grpSpPr>
      <p:cxnSp>
        <p:nvCxnSpPr>
          <p:cNvPr id="27" name="Google Shape;27;p14"/>
          <p:cNvCxnSpPr/>
          <p:nvPr/>
        </p:nvCxnSpPr>
        <p:spPr>
          <a:xfrm>
            <a:off x="0" y="1825950"/>
            <a:ext cx="7807500" cy="15600"/>
          </a:xfrm>
          <a:prstGeom prst="straightConnector1">
            <a:avLst/>
          </a:prstGeom>
          <a:noFill/>
          <a:ln cap="flat" cmpd="sng" w="38100">
            <a:solidFill>
              <a:srgbClr val="000000"/>
            </a:solidFill>
            <a:prstDash val="solid"/>
            <a:round/>
            <a:headEnd len="med" w="med" type="none"/>
            <a:tailEnd len="med" w="med" type="none"/>
          </a:ln>
        </p:spPr>
      </p:cxnSp>
      <p:cxnSp>
        <p:nvCxnSpPr>
          <p:cNvPr id="28" name="Google Shape;28;p14"/>
          <p:cNvCxnSpPr>
            <a:stCxn id="29" idx="2"/>
          </p:cNvCxnSpPr>
          <p:nvPr/>
        </p:nvCxnSpPr>
        <p:spPr>
          <a:xfrm flipH="1">
            <a:off x="3840750" y="1007650"/>
            <a:ext cx="23700" cy="9050700"/>
          </a:xfrm>
          <a:prstGeom prst="straightConnector1">
            <a:avLst/>
          </a:prstGeom>
          <a:noFill/>
          <a:ln cap="flat" cmpd="sng" w="38100">
            <a:solidFill>
              <a:srgbClr val="000000"/>
            </a:solidFill>
            <a:prstDash val="solid"/>
            <a:round/>
            <a:headEnd len="med" w="med" type="none"/>
            <a:tailEnd len="med" w="med" type="none"/>
          </a:ln>
        </p:spPr>
      </p:cxnSp>
      <p:sp>
        <p:nvSpPr>
          <p:cNvPr id="29" name="Google Shape;29;p14"/>
          <p:cNvSpPr txBox="1"/>
          <p:nvPr/>
        </p:nvSpPr>
        <p:spPr>
          <a:xfrm>
            <a:off x="1672650" y="94450"/>
            <a:ext cx="4383600" cy="9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4200">
              <a:latin typeface="Amatic SC"/>
              <a:ea typeface="Amatic SC"/>
              <a:cs typeface="Amatic SC"/>
              <a:sym typeface="Amatic SC"/>
            </a:endParaRPr>
          </a:p>
        </p:txBody>
      </p:sp>
      <p:cxnSp>
        <p:nvCxnSpPr>
          <p:cNvPr id="30" name="Google Shape;30;p14"/>
          <p:cNvCxnSpPr/>
          <p:nvPr/>
        </p:nvCxnSpPr>
        <p:spPr>
          <a:xfrm>
            <a:off x="0" y="1007650"/>
            <a:ext cx="7807500" cy="156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bble Chart">
  <p:cSld name="SECTION_HEADER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5"/>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ent Notes">
  <p:cSld name="CUSTOM_15">
    <p:spTree>
      <p:nvGrpSpPr>
        <p:cNvPr id="33" name="Shape 33"/>
        <p:cNvGrpSpPr/>
        <p:nvPr/>
      </p:nvGrpSpPr>
      <p:grpSpPr>
        <a:xfrm>
          <a:off x="0" y="0"/>
          <a:ext cx="0" cy="0"/>
          <a:chOff x="0" y="0"/>
          <a:chExt cx="0" cy="0"/>
        </a:xfrm>
      </p:grpSpPr>
      <p:graphicFrame>
        <p:nvGraphicFramePr>
          <p:cNvPr id="34" name="Google Shape;34;p16"/>
          <p:cNvGraphicFramePr/>
          <p:nvPr/>
        </p:nvGraphicFramePr>
        <p:xfrm>
          <a:off x="141800" y="848400"/>
          <a:ext cx="3000000" cy="3000000"/>
        </p:xfrm>
        <a:graphic>
          <a:graphicData uri="http://schemas.openxmlformats.org/drawingml/2006/table">
            <a:tbl>
              <a:tblPr>
                <a:noFill/>
                <a:tableStyleId>{1DF3A063-6DCB-4F6A-83CB-83A6FA3964B1}</a:tableStyleId>
              </a:tblPr>
              <a:tblGrid>
                <a:gridCol w="3744400"/>
                <a:gridCol w="3744400"/>
              </a:tblGrid>
              <a:tr h="45333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9E5F2"/>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DEAF0"/>
                    </a:solidFill>
                  </a:tcPr>
                </a:tc>
              </a:tr>
              <a:tr h="45333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6DC"/>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2EBEC"/>
                    </a:solidFill>
                  </a:tcPr>
                </a:tc>
              </a:tr>
            </a:tbl>
          </a:graphicData>
        </a:graphic>
      </p:graphicFrame>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ll Ringer">
  <p:cSld name="CUSTOM_14_1">
    <p:spTree>
      <p:nvGrpSpPr>
        <p:cNvPr id="35" name="Shape 35"/>
        <p:cNvGrpSpPr/>
        <p:nvPr/>
      </p:nvGrpSpPr>
      <p:grpSpPr>
        <a:xfrm>
          <a:off x="0" y="0"/>
          <a:ext cx="0" cy="0"/>
          <a:chOff x="0" y="0"/>
          <a:chExt cx="0" cy="0"/>
        </a:xfrm>
      </p:grpSpPr>
      <p:graphicFrame>
        <p:nvGraphicFramePr>
          <p:cNvPr id="36" name="Google Shape;36;p17"/>
          <p:cNvGraphicFramePr/>
          <p:nvPr/>
        </p:nvGraphicFramePr>
        <p:xfrm>
          <a:off x="163075" y="814950"/>
          <a:ext cx="3000000" cy="3000000"/>
        </p:xfrm>
        <a:graphic>
          <a:graphicData uri="http://schemas.openxmlformats.org/drawingml/2006/table">
            <a:tbl>
              <a:tblPr>
                <a:noFill/>
                <a:tableStyleId>{1DF3A063-6DCB-4F6A-83CB-83A6FA3964B1}</a:tableStyleId>
              </a:tblPr>
              <a:tblGrid>
                <a:gridCol w="3723125"/>
                <a:gridCol w="3723125"/>
              </a:tblGrid>
              <a:tr h="4466250">
                <a:tc>
                  <a:txBody>
                    <a:bodyPr/>
                    <a:lstStyle/>
                    <a:p>
                      <a:pPr indent="0" lvl="0" marL="0" rtl="0" algn="l">
                        <a:spcBef>
                          <a:spcPts val="0"/>
                        </a:spcBef>
                        <a:spcAft>
                          <a:spcPts val="0"/>
                        </a:spcAft>
                        <a:buNone/>
                      </a:pPr>
                      <a:r>
                        <a:rPr b="1" lang="en" sz="1500">
                          <a:latin typeface="Comic Sans MS"/>
                          <a:ea typeface="Comic Sans MS"/>
                          <a:cs typeface="Comic Sans MS"/>
                          <a:sym typeface="Comic Sans MS"/>
                        </a:rPr>
                        <a:t>Date:</a:t>
                      </a:r>
                      <a:endParaRPr b="1" sz="1500">
                        <a:latin typeface="Comic Sans MS"/>
                        <a:ea typeface="Comic Sans MS"/>
                        <a:cs typeface="Comic Sans MS"/>
                        <a:sym typeface="Comic Sans MS"/>
                      </a:endParaRPr>
                    </a:p>
                    <a:p>
                      <a:pPr indent="0" lvl="0" marL="0" rtl="0" algn="l">
                        <a:spcBef>
                          <a:spcPts val="0"/>
                        </a:spcBef>
                        <a:spcAft>
                          <a:spcPts val="0"/>
                        </a:spcAft>
                        <a:buNone/>
                      </a:pPr>
                      <a:r>
                        <a:rPr b="1" lang="en" sz="1500">
                          <a:latin typeface="Comic Sans MS"/>
                          <a:ea typeface="Comic Sans MS"/>
                          <a:cs typeface="Comic Sans MS"/>
                          <a:sym typeface="Comic Sans MS"/>
                        </a:rPr>
                        <a:t>Question:</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rPr b="1" lang="en" sz="1500">
                          <a:latin typeface="Comic Sans MS"/>
                          <a:ea typeface="Comic Sans MS"/>
                          <a:cs typeface="Comic Sans MS"/>
                          <a:sym typeface="Comic Sans MS"/>
                        </a:rPr>
                        <a:t>Answer:</a:t>
                      </a:r>
                      <a:endParaRPr b="1" sz="1500">
                        <a:latin typeface="Comic Sans MS"/>
                        <a:ea typeface="Comic Sans MS"/>
                        <a:cs typeface="Comic Sans MS"/>
                        <a:sym typeface="Comic Sans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Date:</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Question:</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Answer:</a:t>
                      </a:r>
                      <a:endParaRPr b="1" sz="1500">
                        <a:latin typeface="Comic Sans MS"/>
                        <a:ea typeface="Comic Sans MS"/>
                        <a:cs typeface="Comic Sans MS"/>
                        <a:sym typeface="Comic Sans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93575">
                <a:tc>
                  <a:txBody>
                    <a:bodyPr/>
                    <a:lstStyle/>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Date:</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Question:</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Answer:</a:t>
                      </a:r>
                      <a:endParaRPr b="1" sz="1500">
                        <a:latin typeface="Comic Sans MS"/>
                        <a:ea typeface="Comic Sans MS"/>
                        <a:cs typeface="Comic Sans MS"/>
                        <a:sym typeface="Comic Sans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Date:</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Question:</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Answer:</a:t>
                      </a:r>
                      <a:endParaRPr b="1" sz="1500">
                        <a:latin typeface="Comic Sans MS"/>
                        <a:ea typeface="Comic Sans MS"/>
                        <a:cs typeface="Comic Sans MS"/>
                        <a:sym typeface="Comic Sans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7" name="Google Shape;37;p17"/>
          <p:cNvSpPr txBox="1"/>
          <p:nvPr/>
        </p:nvSpPr>
        <p:spPr>
          <a:xfrm>
            <a:off x="1246650" y="68800"/>
            <a:ext cx="5118300" cy="62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Amatic SC"/>
                <a:ea typeface="Amatic SC"/>
                <a:cs typeface="Amatic SC"/>
                <a:sym typeface="Amatic SC"/>
              </a:rPr>
              <a:t>Bell Ringers</a:t>
            </a:r>
            <a:endParaRPr b="1" sz="3600">
              <a:latin typeface="Amatic SC"/>
              <a:ea typeface="Amatic SC"/>
              <a:cs typeface="Amatic SC"/>
              <a:sym typeface="Amatic S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ll Notes">
  <p:cSld name="CUSTOM_16">
    <p:spTree>
      <p:nvGrpSpPr>
        <p:cNvPr id="38" name="Shape 38"/>
        <p:cNvGrpSpPr/>
        <p:nvPr/>
      </p:nvGrpSpPr>
      <p:grpSpPr>
        <a:xfrm>
          <a:off x="0" y="0"/>
          <a:ext cx="0" cy="0"/>
          <a:chOff x="0" y="0"/>
          <a:chExt cx="0" cy="0"/>
        </a:xfrm>
      </p:grpSpPr>
      <p:cxnSp>
        <p:nvCxnSpPr>
          <p:cNvPr id="39" name="Google Shape;39;p18"/>
          <p:cNvCxnSpPr/>
          <p:nvPr/>
        </p:nvCxnSpPr>
        <p:spPr>
          <a:xfrm>
            <a:off x="166050" y="865900"/>
            <a:ext cx="7440300" cy="0"/>
          </a:xfrm>
          <a:prstGeom prst="straightConnector1">
            <a:avLst/>
          </a:prstGeom>
          <a:noFill/>
          <a:ln cap="flat" cmpd="sng" w="19050">
            <a:solidFill>
              <a:srgbClr val="000000"/>
            </a:solidFill>
            <a:prstDash val="solid"/>
            <a:round/>
            <a:headEnd len="med" w="med" type="none"/>
            <a:tailEnd len="med" w="med" type="none"/>
          </a:ln>
        </p:spPr>
      </p:cxnSp>
      <p:cxnSp>
        <p:nvCxnSpPr>
          <p:cNvPr id="40" name="Google Shape;40;p18"/>
          <p:cNvCxnSpPr/>
          <p:nvPr/>
        </p:nvCxnSpPr>
        <p:spPr>
          <a:xfrm>
            <a:off x="2358150" y="865900"/>
            <a:ext cx="0" cy="8168700"/>
          </a:xfrm>
          <a:prstGeom prst="straightConnector1">
            <a:avLst/>
          </a:prstGeom>
          <a:noFill/>
          <a:ln cap="flat" cmpd="sng" w="19050">
            <a:solidFill>
              <a:srgbClr val="000000"/>
            </a:solidFill>
            <a:prstDash val="solid"/>
            <a:round/>
            <a:headEnd len="med" w="med" type="none"/>
            <a:tailEnd len="med" w="med" type="none"/>
          </a:ln>
        </p:spPr>
      </p:cxnSp>
      <p:sp>
        <p:nvSpPr>
          <p:cNvPr id="41" name="Google Shape;41;p18"/>
          <p:cNvSpPr txBox="1"/>
          <p:nvPr/>
        </p:nvSpPr>
        <p:spPr>
          <a:xfrm>
            <a:off x="166050" y="865900"/>
            <a:ext cx="21459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mic Sans MS"/>
                <a:ea typeface="Comic Sans MS"/>
                <a:cs typeface="Comic Sans MS"/>
                <a:sym typeface="Comic Sans MS"/>
              </a:rPr>
              <a:t>Key/Main Ideas:</a:t>
            </a:r>
            <a:endParaRPr b="1">
              <a:solidFill>
                <a:srgbClr val="FF0000"/>
              </a:solidFill>
              <a:latin typeface="Comic Sans MS"/>
              <a:ea typeface="Comic Sans MS"/>
              <a:cs typeface="Comic Sans MS"/>
              <a:sym typeface="Comic Sans MS"/>
            </a:endParaRPr>
          </a:p>
        </p:txBody>
      </p:sp>
      <p:sp>
        <p:nvSpPr>
          <p:cNvPr id="42" name="Google Shape;42;p18"/>
          <p:cNvSpPr txBox="1"/>
          <p:nvPr/>
        </p:nvSpPr>
        <p:spPr>
          <a:xfrm>
            <a:off x="166050" y="9116225"/>
            <a:ext cx="18810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mic Sans MS"/>
                <a:ea typeface="Comic Sans MS"/>
                <a:cs typeface="Comic Sans MS"/>
                <a:sym typeface="Comic Sans MS"/>
              </a:rPr>
              <a:t>Summary:</a:t>
            </a:r>
            <a:endParaRPr b="1">
              <a:solidFill>
                <a:srgbClr val="FF0000"/>
              </a:solidFill>
              <a:latin typeface="Comic Sans MS"/>
              <a:ea typeface="Comic Sans MS"/>
              <a:cs typeface="Comic Sans MS"/>
              <a:sym typeface="Comic Sans MS"/>
            </a:endParaRPr>
          </a:p>
        </p:txBody>
      </p:sp>
      <p:cxnSp>
        <p:nvCxnSpPr>
          <p:cNvPr id="43" name="Google Shape;43;p18"/>
          <p:cNvCxnSpPr/>
          <p:nvPr/>
        </p:nvCxnSpPr>
        <p:spPr>
          <a:xfrm>
            <a:off x="166050" y="9034600"/>
            <a:ext cx="7440300" cy="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type="blank">
  <p:cSld name="BLANK">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CUSTOM">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p:cSld name="CUSTOM_1">
    <p:bg>
      <p:bgPr>
        <a:blipFill>
          <a:blip r:embed="rId2">
            <a:alphaModFix/>
          </a:blip>
          <a:stretch>
            <a:fillRect/>
          </a:stretch>
        </a:blipFill>
      </p:bgPr>
    </p:bg>
    <p:spTree>
      <p:nvGrpSpPr>
        <p:cNvPr id="12" name="Shape 1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4">
  <p:cSld name="CUSTOM_2">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5">
  <p:cSld name="CUSTOM_3">
    <p:bg>
      <p:bgPr>
        <a:blipFill>
          <a:blip r:embed="rId2">
            <a:alphaModFix/>
          </a:blip>
          <a:stretch>
            <a:fillRect/>
          </a:stretch>
        </a:blipFill>
      </p:bgPr>
    </p:bg>
    <p:spTree>
      <p:nvGrpSpPr>
        <p:cNvPr id="14" name="Shape 1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6">
  <p:cSld name="CUSTOM_4">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7">
  <p:cSld name="CUSTOM_5">
    <p:bg>
      <p:bgPr>
        <a:blipFill>
          <a:blip r:embed="rId2">
            <a:alphaModFix/>
          </a:blip>
          <a:stretch>
            <a:fillRect/>
          </a:stretch>
        </a:blipFill>
      </p:bgPr>
    </p:bg>
    <p:spTree>
      <p:nvGrpSpPr>
        <p:cNvPr id="16" name="Shape 1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8">
    <p:spTree>
      <p:nvGrpSpPr>
        <p:cNvPr id="17" name="Shape 17"/>
        <p:cNvGrpSpPr/>
        <p:nvPr/>
      </p:nvGrpSpPr>
      <p:grpSpPr>
        <a:xfrm>
          <a:off x="0" y="0"/>
          <a:ext cx="0" cy="0"/>
          <a:chOff x="0" y="0"/>
          <a:chExt cx="0" cy="0"/>
        </a:xfrm>
      </p:grpSpPr>
      <p:graphicFrame>
        <p:nvGraphicFramePr>
          <p:cNvPr id="18" name="Google Shape;18;p10"/>
          <p:cNvGraphicFramePr/>
          <p:nvPr/>
        </p:nvGraphicFramePr>
        <p:xfrm>
          <a:off x="220050" y="1085875"/>
          <a:ext cx="3000000" cy="3000000"/>
        </p:xfrm>
        <a:graphic>
          <a:graphicData uri="http://schemas.openxmlformats.org/drawingml/2006/table">
            <a:tbl>
              <a:tblPr>
                <a:noFill/>
                <a:tableStyleId>{1DF3A063-6DCB-4F6A-83CB-83A6FA3964B1}</a:tableStyleId>
              </a:tblPr>
              <a:tblGrid>
                <a:gridCol w="1441400"/>
                <a:gridCol w="4731525"/>
                <a:gridCol w="1159375"/>
              </a:tblGrid>
              <a:tr h="444700">
                <a:tc>
                  <a:txBody>
                    <a:bodyPr/>
                    <a:lstStyle/>
                    <a:p>
                      <a:pPr indent="0" lvl="0" marL="0" rtl="0" algn="l">
                        <a:spcBef>
                          <a:spcPts val="0"/>
                        </a:spcBef>
                        <a:spcAft>
                          <a:spcPts val="0"/>
                        </a:spcAft>
                        <a:buNone/>
                      </a:pPr>
                      <a:r>
                        <a:rPr b="1" lang="en">
                          <a:latin typeface="Cambria"/>
                          <a:ea typeface="Cambria"/>
                          <a:cs typeface="Cambria"/>
                          <a:sym typeface="Cambria"/>
                        </a:rPr>
                        <a:t>Date</a:t>
                      </a:r>
                      <a:endParaRPr b="1">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Cambria"/>
                          <a:ea typeface="Cambria"/>
                          <a:cs typeface="Cambria"/>
                          <a:sym typeface="Cambria"/>
                        </a:rPr>
                        <a:t>Title</a:t>
                      </a:r>
                      <a:endParaRPr b="1">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Cambria"/>
                          <a:ea typeface="Cambria"/>
                          <a:cs typeface="Cambria"/>
                          <a:sym typeface="Cambria"/>
                        </a:rPr>
                        <a:t>Slide #</a:t>
                      </a:r>
                      <a:endParaRPr b="1">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19" name="Google Shape;19;p10"/>
          <p:cNvSpPr txBox="1"/>
          <p:nvPr/>
        </p:nvSpPr>
        <p:spPr>
          <a:xfrm>
            <a:off x="776250" y="203675"/>
            <a:ext cx="6219900" cy="7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300">
                <a:latin typeface="Amatic SC"/>
                <a:ea typeface="Amatic SC"/>
                <a:cs typeface="Amatic SC"/>
                <a:sym typeface="Amatic SC"/>
              </a:rPr>
              <a:t>Table of Contents </a:t>
            </a:r>
            <a:endParaRPr b="1" sz="4300">
              <a:latin typeface="Amatic SC"/>
              <a:ea typeface="Amatic SC"/>
              <a:cs typeface="Amatic SC"/>
              <a:sym typeface="Amatic SC"/>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docs.google.com/presentation/d/1EitdPKPDOSLZ2a-h94y4NPToIDL1lDKr25s8CFEH1oI/view" TargetMode="External"/><Relationship Id="rId5" Type="http://schemas.openxmlformats.org/officeDocument/2006/relationships/hyperlink" Target="https://docs.google.com/presentation/d/1EitdPKPDOSLZ2a-h94y4NPToIDL1lDKr25s8CFEH1oI/view" TargetMode="External"/><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9"/>
          <p:cNvSpPr txBox="1"/>
          <p:nvPr/>
        </p:nvSpPr>
        <p:spPr>
          <a:xfrm>
            <a:off x="1883800" y="3845075"/>
            <a:ext cx="4481700" cy="21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700">
                <a:latin typeface="Amatic SC"/>
                <a:ea typeface="Amatic SC"/>
                <a:cs typeface="Amatic SC"/>
                <a:sym typeface="Amatic SC"/>
              </a:rPr>
              <a:t>What I Learned from All those hours of History!</a:t>
            </a:r>
            <a:endParaRPr b="1" sz="4700">
              <a:latin typeface="Amatic SC"/>
              <a:ea typeface="Amatic SC"/>
              <a:cs typeface="Amatic SC"/>
              <a:sym typeface="Amatic S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 name="Shape 5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 name="Shape 56"/>
        <p:cNvGrpSpPr/>
        <p:nvPr/>
      </p:nvGrpSpPr>
      <p:grpSpPr>
        <a:xfrm>
          <a:off x="0" y="0"/>
          <a:ext cx="0" cy="0"/>
          <a:chOff x="0" y="0"/>
          <a:chExt cx="0" cy="0"/>
        </a:xfrm>
      </p:grpSpPr>
      <p:sp>
        <p:nvSpPr>
          <p:cNvPr id="57" name="Google Shape;57;p21"/>
          <p:cNvSpPr txBox="1"/>
          <p:nvPr/>
        </p:nvSpPr>
        <p:spPr>
          <a:xfrm>
            <a:off x="0" y="0"/>
            <a:ext cx="777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F0000"/>
                </a:solidFill>
                <a:latin typeface="Amatic SC"/>
                <a:ea typeface="Amatic SC"/>
                <a:cs typeface="Amatic SC"/>
                <a:sym typeface="Amatic SC"/>
              </a:rPr>
              <a:t>Unit 8 The Civil War</a:t>
            </a:r>
            <a:endParaRPr b="1" sz="3000">
              <a:solidFill>
                <a:srgbClr val="FF0000"/>
              </a:solidFill>
              <a:latin typeface="Amatic SC"/>
              <a:ea typeface="Amatic SC"/>
              <a:cs typeface="Amatic SC"/>
              <a:sym typeface="Amatic SC"/>
            </a:endParaRPr>
          </a:p>
        </p:txBody>
      </p:sp>
      <p:sp>
        <p:nvSpPr>
          <p:cNvPr id="58" name="Google Shape;58;p21"/>
          <p:cNvSpPr txBox="1"/>
          <p:nvPr/>
        </p:nvSpPr>
        <p:spPr>
          <a:xfrm>
            <a:off x="5519813" y="3225675"/>
            <a:ext cx="178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0000"/>
                </a:solidFill>
                <a:latin typeface="Bree Serif"/>
                <a:ea typeface="Bree Serif"/>
                <a:cs typeface="Bree Serif"/>
                <a:sym typeface="Bree Serif"/>
              </a:rPr>
              <a:t>Abraham Lincoln</a:t>
            </a:r>
            <a:endParaRPr b="1" sz="1600">
              <a:solidFill>
                <a:srgbClr val="FF0000"/>
              </a:solidFill>
              <a:latin typeface="Bree Serif"/>
              <a:ea typeface="Bree Serif"/>
              <a:cs typeface="Bree Serif"/>
              <a:sym typeface="Bree Serif"/>
            </a:endParaRPr>
          </a:p>
        </p:txBody>
      </p:sp>
      <p:sp>
        <p:nvSpPr>
          <p:cNvPr id="59" name="Google Shape;59;p21"/>
          <p:cNvSpPr/>
          <p:nvPr/>
        </p:nvSpPr>
        <p:spPr>
          <a:xfrm>
            <a:off x="6376825" y="0"/>
            <a:ext cx="1260525" cy="816825"/>
          </a:xfrm>
          <a:prstGeom prst="flowChartOffpageConnector">
            <a:avLst/>
          </a:prstGeom>
          <a:solidFill>
            <a:srgbClr val="CFE2F3"/>
          </a:solidFill>
          <a:ln cap="flat" cmpd="sng" w="19050">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entury Gothic"/>
                <a:ea typeface="Century Gothic"/>
                <a:cs typeface="Century Gothic"/>
                <a:sym typeface="Century Gothic"/>
              </a:rPr>
              <a:t>Google Slides Presentation</a:t>
            </a:r>
            <a:r>
              <a:rPr b="1" lang="en" sz="1200">
                <a:solidFill>
                  <a:srgbClr val="000000"/>
                </a:solidFill>
                <a:latin typeface="Century Gothic"/>
                <a:ea typeface="Century Gothic"/>
                <a:cs typeface="Century Gothic"/>
                <a:sym typeface="Century Gothic"/>
              </a:rPr>
              <a:t>:</a:t>
            </a:r>
            <a:r>
              <a:rPr b="1" lang="en" sz="1200">
                <a:solidFill>
                  <a:srgbClr val="FF0000"/>
                </a:solidFill>
                <a:latin typeface="Century Gothic"/>
                <a:ea typeface="Century Gothic"/>
                <a:cs typeface="Century Gothic"/>
                <a:sym typeface="Century Gothic"/>
              </a:rPr>
              <a:t> </a:t>
            </a:r>
            <a:endParaRPr b="1" sz="1200">
              <a:solidFill>
                <a:srgbClr val="FF0000"/>
              </a:solidFill>
              <a:latin typeface="Century Gothic"/>
              <a:ea typeface="Century Gothic"/>
              <a:cs typeface="Century Gothic"/>
              <a:sym typeface="Century Gothic"/>
            </a:endParaRPr>
          </a:p>
          <a:p>
            <a:pPr indent="0" lvl="0" marL="0" rtl="0" algn="ctr">
              <a:spcBef>
                <a:spcPts val="0"/>
              </a:spcBef>
              <a:spcAft>
                <a:spcPts val="0"/>
              </a:spcAft>
              <a:buNone/>
            </a:pPr>
            <a:r>
              <a:rPr b="1" lang="en" sz="1200" u="sng">
                <a:solidFill>
                  <a:schemeClr val="hlink"/>
                </a:solidFill>
                <a:latin typeface="Century Gothic"/>
                <a:ea typeface="Century Gothic"/>
                <a:cs typeface="Century Gothic"/>
                <a:sym typeface="Century Gothic"/>
                <a:hlinkClick r:id="rId4"/>
              </a:rPr>
              <a:t>(CLICK HERE</a:t>
            </a:r>
            <a:r>
              <a:rPr b="1" lang="en" u="sng">
                <a:solidFill>
                  <a:schemeClr val="hlink"/>
                </a:solidFill>
                <a:hlinkClick r:id="rId5"/>
              </a:rPr>
              <a:t>)</a:t>
            </a:r>
            <a:endParaRPr b="1"/>
          </a:p>
        </p:txBody>
      </p:sp>
      <p:sp>
        <p:nvSpPr>
          <p:cNvPr id="60" name="Google Shape;60;p21"/>
          <p:cNvSpPr txBox="1"/>
          <p:nvPr/>
        </p:nvSpPr>
        <p:spPr>
          <a:xfrm>
            <a:off x="678125" y="1355550"/>
            <a:ext cx="42858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The unit abraham lincoln is most mentioned in is the civil war unit. The most important event in this unit is the civil war. I learned many things especially about the battles and the generals who led them. I also learned about things like the anaconda plan and why the confederacy broke off from the Union. </a:t>
            </a:r>
            <a:endParaRPr b="1" sz="1600"/>
          </a:p>
        </p:txBody>
      </p:sp>
      <p:pic>
        <p:nvPicPr>
          <p:cNvPr id="61" name="Google Shape;61;p21"/>
          <p:cNvPicPr preferRelativeResize="0"/>
          <p:nvPr/>
        </p:nvPicPr>
        <p:blipFill>
          <a:blip r:embed="rId6">
            <a:alphaModFix/>
          </a:blip>
          <a:stretch>
            <a:fillRect/>
          </a:stretch>
        </p:blipFill>
        <p:spPr>
          <a:xfrm>
            <a:off x="5707350" y="1509775"/>
            <a:ext cx="1443150" cy="1715901"/>
          </a:xfrm>
          <a:prstGeom prst="rect">
            <a:avLst/>
          </a:prstGeom>
          <a:noFill/>
          <a:ln>
            <a:noFill/>
          </a:ln>
        </p:spPr>
      </p:pic>
      <p:sp>
        <p:nvSpPr>
          <p:cNvPr id="62" name="Google Shape;62;p21"/>
          <p:cNvSpPr txBox="1"/>
          <p:nvPr/>
        </p:nvSpPr>
        <p:spPr>
          <a:xfrm>
            <a:off x="131525" y="4919725"/>
            <a:ext cx="48324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The most important event in this unit was the civil war. The Civil War started when Abraham lincoln was elected president. The southern states did not like this and broke off from the Union. They called themselves the confederacy, the state that was first to leave was south carolina. The rest of the </a:t>
            </a:r>
            <a:r>
              <a:rPr b="1" lang="en" sz="1500"/>
              <a:t>southern states broke off with time. The states started to fight and had many memorable battles like the battle at bull run or the battle of gettysburg. This is so important because it was a civil war between a country that had just become free and it was the most deadly battle to american people in any war.</a:t>
            </a:r>
            <a:endParaRPr b="1" sz="1500"/>
          </a:p>
        </p:txBody>
      </p:sp>
      <p:sp>
        <p:nvSpPr>
          <p:cNvPr id="63" name="Google Shape;63;p21"/>
          <p:cNvSpPr txBox="1"/>
          <p:nvPr/>
        </p:nvSpPr>
        <p:spPr>
          <a:xfrm>
            <a:off x="5138825" y="3656775"/>
            <a:ext cx="23397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Abraham lincoln was the president at the time during the civil war. He ran in the election of 1860. He realized that the war would be long when they lost the first battle at bull run. When he gave orders for his troops to fight and they won boosted the confidence of the Union and him getting his </a:t>
            </a:r>
            <a:r>
              <a:rPr b="1" lang="en" sz="1500"/>
              <a:t>second</a:t>
            </a:r>
            <a:r>
              <a:rPr b="1" lang="en" sz="1500"/>
              <a:t> term as president. He got the second term but was then </a:t>
            </a:r>
            <a:r>
              <a:rPr b="1" lang="en" sz="1500"/>
              <a:t>assassinated</a:t>
            </a:r>
            <a:r>
              <a:rPr b="1" lang="en" sz="1500"/>
              <a:t> in a </a:t>
            </a:r>
            <a:r>
              <a:rPr b="1" lang="en" sz="1500"/>
              <a:t>theatre</a:t>
            </a:r>
            <a:r>
              <a:rPr b="1" lang="en" sz="1500"/>
              <a:t> </a:t>
            </a:r>
            <a:endParaRPr b="1" sz="1500"/>
          </a:p>
        </p:txBody>
      </p:sp>
      <p:sp>
        <p:nvSpPr>
          <p:cNvPr id="64" name="Google Shape;64;p21"/>
          <p:cNvSpPr txBox="1"/>
          <p:nvPr/>
        </p:nvSpPr>
        <p:spPr>
          <a:xfrm>
            <a:off x="2077625" y="8565300"/>
            <a:ext cx="5400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I have learned many things about this war but I think that America has learned the most. The US learned that we shouldn’t go into another civil war because it can cause lots of bloodshed across america. </a:t>
            </a:r>
            <a:endParaRPr b="1"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22"/>
          <p:cNvSpPr txBox="1"/>
          <p:nvPr/>
        </p:nvSpPr>
        <p:spPr>
          <a:xfrm>
            <a:off x="0" y="0"/>
            <a:ext cx="777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F0000"/>
                </a:solidFill>
                <a:latin typeface="Amatic SC"/>
                <a:ea typeface="Amatic SC"/>
                <a:cs typeface="Amatic SC"/>
                <a:sym typeface="Amatic SC"/>
              </a:rPr>
              <a:t>The Jacksonian era </a:t>
            </a:r>
            <a:endParaRPr b="1" sz="3000">
              <a:solidFill>
                <a:srgbClr val="FF0000"/>
              </a:solidFill>
              <a:latin typeface="Amatic SC"/>
              <a:ea typeface="Amatic SC"/>
              <a:cs typeface="Amatic SC"/>
              <a:sym typeface="Amatic SC"/>
            </a:endParaRPr>
          </a:p>
        </p:txBody>
      </p:sp>
      <p:sp>
        <p:nvSpPr>
          <p:cNvPr id="70" name="Google Shape;70;p22"/>
          <p:cNvSpPr txBox="1"/>
          <p:nvPr/>
        </p:nvSpPr>
        <p:spPr>
          <a:xfrm>
            <a:off x="5519813" y="3225675"/>
            <a:ext cx="178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0000"/>
                </a:solidFill>
                <a:latin typeface="Bree Serif"/>
                <a:ea typeface="Bree Serif"/>
                <a:cs typeface="Bree Serif"/>
                <a:sym typeface="Bree Serif"/>
              </a:rPr>
              <a:t>Andrew </a:t>
            </a:r>
            <a:r>
              <a:rPr b="1" lang="en" sz="1600">
                <a:solidFill>
                  <a:srgbClr val="FF0000"/>
                </a:solidFill>
                <a:latin typeface="Bree Serif"/>
                <a:ea typeface="Bree Serif"/>
                <a:cs typeface="Bree Serif"/>
                <a:sym typeface="Bree Serif"/>
              </a:rPr>
              <a:t>jackson</a:t>
            </a:r>
            <a:r>
              <a:rPr b="1" lang="en" sz="1600">
                <a:solidFill>
                  <a:srgbClr val="FF0000"/>
                </a:solidFill>
                <a:latin typeface="Bree Serif"/>
                <a:ea typeface="Bree Serif"/>
                <a:cs typeface="Bree Serif"/>
                <a:sym typeface="Bree Serif"/>
              </a:rPr>
              <a:t> </a:t>
            </a:r>
            <a:endParaRPr b="1" sz="1600">
              <a:solidFill>
                <a:srgbClr val="FF0000"/>
              </a:solidFill>
              <a:latin typeface="Bree Serif"/>
              <a:ea typeface="Bree Serif"/>
              <a:cs typeface="Bree Serif"/>
              <a:sym typeface="Bree Serif"/>
            </a:endParaRPr>
          </a:p>
        </p:txBody>
      </p:sp>
      <p:sp>
        <p:nvSpPr>
          <p:cNvPr id="71" name="Google Shape;71;p22"/>
          <p:cNvSpPr txBox="1"/>
          <p:nvPr/>
        </p:nvSpPr>
        <p:spPr>
          <a:xfrm>
            <a:off x="721875" y="1355575"/>
            <a:ext cx="3936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This unit was about Andrew Jackson an what happened to the country during his time. Many things like kicking out the Natives and </a:t>
            </a:r>
            <a:r>
              <a:rPr lang="en" sz="2100"/>
              <a:t>suing</a:t>
            </a:r>
            <a:r>
              <a:rPr lang="en" sz="2100"/>
              <a:t> banks happened in this era. </a:t>
            </a:r>
            <a:endParaRPr sz="2100"/>
          </a:p>
        </p:txBody>
      </p:sp>
      <p:sp>
        <p:nvSpPr>
          <p:cNvPr id="72" name="Google Shape;72;p22"/>
          <p:cNvSpPr txBox="1"/>
          <p:nvPr/>
        </p:nvSpPr>
        <p:spPr>
          <a:xfrm>
            <a:off x="5226275" y="3647250"/>
            <a:ext cx="23835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Andrew Jackson was the president at the time when the Cherokees were kicked out of their land. He was not a very good president and was the man who told the southerners to kick the Cherokees out of their land. Many things happened in his presidency that made him look bad like the bank being taxed </a:t>
            </a:r>
            <a:endParaRPr b="1" sz="1700"/>
          </a:p>
        </p:txBody>
      </p:sp>
      <p:sp>
        <p:nvSpPr>
          <p:cNvPr id="73" name="Google Shape;73;p22"/>
          <p:cNvSpPr txBox="1"/>
          <p:nvPr/>
        </p:nvSpPr>
        <p:spPr>
          <a:xfrm>
            <a:off x="240150" y="4941725"/>
            <a:ext cx="46143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The most </a:t>
            </a:r>
            <a:r>
              <a:rPr lang="en" sz="1700"/>
              <a:t>important</a:t>
            </a:r>
            <a:r>
              <a:rPr lang="en" sz="1700"/>
              <a:t> event was the trail of tears. Andrew Jackson was elected pres</a:t>
            </a:r>
            <a:r>
              <a:rPr lang="en" sz="1700"/>
              <a:t>ident and had started to do some bad things. Many southerners were angry they didn’t have more land and more slaves so they wanted the land they promised the cherokees could keep. Andrew Jackson said light a fire under them they’ll move. So the southerners kicked them out of their homes and they were sent to live in </a:t>
            </a:r>
            <a:r>
              <a:rPr lang="en" sz="1700"/>
              <a:t>oklahoma</a:t>
            </a:r>
            <a:r>
              <a:rPr lang="en" sz="1700"/>
              <a:t>. The trail was so long nearly ¼ of the cherokees died along the way. </a:t>
            </a:r>
            <a:endParaRPr sz="1700"/>
          </a:p>
        </p:txBody>
      </p:sp>
      <p:sp>
        <p:nvSpPr>
          <p:cNvPr id="74" name="Google Shape;74;p22"/>
          <p:cNvSpPr txBox="1"/>
          <p:nvPr/>
        </p:nvSpPr>
        <p:spPr>
          <a:xfrm>
            <a:off x="2098100" y="8592700"/>
            <a:ext cx="5292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I have learned that many other things happened like the trail of tears to other people. I learned that this is a very bad thing to do and it could be very bad if you did it again. </a:t>
            </a:r>
            <a:endParaRPr sz="1900"/>
          </a:p>
        </p:txBody>
      </p:sp>
      <p:pic>
        <p:nvPicPr>
          <p:cNvPr id="75" name="Google Shape;75;p22"/>
          <p:cNvPicPr preferRelativeResize="0"/>
          <p:nvPr/>
        </p:nvPicPr>
        <p:blipFill>
          <a:blip r:embed="rId4">
            <a:alphaModFix/>
          </a:blip>
          <a:stretch>
            <a:fillRect/>
          </a:stretch>
        </p:blipFill>
        <p:spPr>
          <a:xfrm>
            <a:off x="5645325" y="1602246"/>
            <a:ext cx="1545399" cy="162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23"/>
          <p:cNvSpPr txBox="1"/>
          <p:nvPr/>
        </p:nvSpPr>
        <p:spPr>
          <a:xfrm>
            <a:off x="0" y="0"/>
            <a:ext cx="777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F0000"/>
                </a:solidFill>
                <a:latin typeface="Amatic SC"/>
                <a:ea typeface="Amatic SC"/>
                <a:cs typeface="Amatic SC"/>
                <a:sym typeface="Amatic SC"/>
              </a:rPr>
              <a:t>Sectionalism</a:t>
            </a:r>
            <a:endParaRPr b="1" sz="3000">
              <a:solidFill>
                <a:srgbClr val="FF0000"/>
              </a:solidFill>
              <a:latin typeface="Amatic SC"/>
              <a:ea typeface="Amatic SC"/>
              <a:cs typeface="Amatic SC"/>
              <a:sym typeface="Amatic SC"/>
            </a:endParaRPr>
          </a:p>
        </p:txBody>
      </p:sp>
      <p:sp>
        <p:nvSpPr>
          <p:cNvPr id="81" name="Google Shape;81;p23"/>
          <p:cNvSpPr txBox="1"/>
          <p:nvPr/>
        </p:nvSpPr>
        <p:spPr>
          <a:xfrm>
            <a:off x="5519813" y="3225675"/>
            <a:ext cx="178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0000"/>
                </a:solidFill>
                <a:latin typeface="Bree Serif"/>
                <a:ea typeface="Bree Serif"/>
                <a:cs typeface="Bree Serif"/>
                <a:sym typeface="Bree Serif"/>
              </a:rPr>
              <a:t>Nat Turner </a:t>
            </a:r>
            <a:endParaRPr b="1" sz="1600">
              <a:solidFill>
                <a:srgbClr val="FF0000"/>
              </a:solidFill>
              <a:latin typeface="Bree Serif"/>
              <a:ea typeface="Bree Serif"/>
              <a:cs typeface="Bree Serif"/>
              <a:sym typeface="Bree Serif"/>
            </a:endParaRPr>
          </a:p>
        </p:txBody>
      </p:sp>
      <p:sp>
        <p:nvSpPr>
          <p:cNvPr id="82" name="Google Shape;82;p23"/>
          <p:cNvSpPr txBox="1"/>
          <p:nvPr/>
        </p:nvSpPr>
        <p:spPr>
          <a:xfrm>
            <a:off x="678150" y="1317075"/>
            <a:ext cx="3782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 this unit many things were going on in the south with slavery. Many slaves were rising up against their owners and were taking a stand. The two most famous of these were Nat Turner and Harriet Tubman. Nat Turner started a revolt and killed all of the white people there including babies. Harriet Tubman Helped other slaves escape on the underground railroads.</a:t>
            </a:r>
            <a:endParaRPr b="1"/>
          </a:p>
        </p:txBody>
      </p:sp>
      <p:sp>
        <p:nvSpPr>
          <p:cNvPr id="83" name="Google Shape;83;p23"/>
          <p:cNvSpPr txBox="1"/>
          <p:nvPr/>
        </p:nvSpPr>
        <p:spPr>
          <a:xfrm>
            <a:off x="284550" y="5029050"/>
            <a:ext cx="4569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most important event in this unit was Nat </a:t>
            </a:r>
            <a:r>
              <a:rPr lang="en" sz="1800"/>
              <a:t>Turner's</a:t>
            </a:r>
            <a:r>
              <a:rPr lang="en" sz="1800"/>
              <a:t> </a:t>
            </a:r>
            <a:r>
              <a:rPr lang="en" sz="1800"/>
              <a:t>revolt</a:t>
            </a:r>
            <a:r>
              <a:rPr lang="en" sz="1800"/>
              <a:t>. In this event Nat Turner and all of the other slaves with him ran into white </a:t>
            </a:r>
            <a:r>
              <a:rPr lang="en" sz="1800"/>
              <a:t>people's</a:t>
            </a:r>
            <a:r>
              <a:rPr lang="en" sz="1800"/>
              <a:t> homes and killed all of them including the babies. The reason they did this was because they were tired of being treated like garbage and wanted to have their own lives. The reason he killed little babies was to keep them from growing up and becoming slave owners </a:t>
            </a:r>
            <a:endParaRPr sz="1800"/>
          </a:p>
        </p:txBody>
      </p:sp>
      <p:sp>
        <p:nvSpPr>
          <p:cNvPr id="84" name="Google Shape;84;p23"/>
          <p:cNvSpPr txBox="1"/>
          <p:nvPr/>
        </p:nvSpPr>
        <p:spPr>
          <a:xfrm>
            <a:off x="5204425" y="3717075"/>
            <a:ext cx="23616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Nat turner was a slave who started a huge revolt ending up killing many people. He was taking a stand against white slave owners by </a:t>
            </a:r>
            <a:r>
              <a:rPr lang="en" sz="2400"/>
              <a:t>killing</a:t>
            </a:r>
            <a:r>
              <a:rPr lang="en" sz="2400"/>
              <a:t> their entire family. </a:t>
            </a:r>
            <a:endParaRPr sz="2400"/>
          </a:p>
        </p:txBody>
      </p:sp>
      <p:sp>
        <p:nvSpPr>
          <p:cNvPr id="85" name="Google Shape;85;p23"/>
          <p:cNvSpPr txBox="1"/>
          <p:nvPr/>
        </p:nvSpPr>
        <p:spPr>
          <a:xfrm>
            <a:off x="2055700" y="8702550"/>
            <a:ext cx="537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 learned that some </a:t>
            </a:r>
            <a:r>
              <a:rPr lang="en" sz="2000"/>
              <a:t>heroes</a:t>
            </a:r>
            <a:r>
              <a:rPr lang="en" sz="2000"/>
              <a:t> don’t do the right thing and can sometimes even become criminals in trying to do the right thing. </a:t>
            </a:r>
            <a:endParaRPr sz="2000"/>
          </a:p>
        </p:txBody>
      </p:sp>
      <p:pic>
        <p:nvPicPr>
          <p:cNvPr id="86" name="Google Shape;86;p23"/>
          <p:cNvPicPr preferRelativeResize="0"/>
          <p:nvPr/>
        </p:nvPicPr>
        <p:blipFill>
          <a:blip r:embed="rId4">
            <a:alphaModFix/>
          </a:blip>
          <a:stretch>
            <a:fillRect/>
          </a:stretch>
        </p:blipFill>
        <p:spPr>
          <a:xfrm>
            <a:off x="5685850" y="1417476"/>
            <a:ext cx="1398724" cy="1906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24"/>
          <p:cNvSpPr txBox="1"/>
          <p:nvPr/>
        </p:nvSpPr>
        <p:spPr>
          <a:xfrm>
            <a:off x="0" y="0"/>
            <a:ext cx="7772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F0000"/>
                </a:solidFill>
                <a:latin typeface="Amatic SC"/>
                <a:ea typeface="Amatic SC"/>
                <a:cs typeface="Amatic SC"/>
                <a:sym typeface="Amatic SC"/>
              </a:rPr>
              <a:t>Colinization </a:t>
            </a:r>
            <a:endParaRPr b="1" sz="3000">
              <a:solidFill>
                <a:srgbClr val="FF0000"/>
              </a:solidFill>
              <a:latin typeface="Amatic SC"/>
              <a:ea typeface="Amatic SC"/>
              <a:cs typeface="Amatic SC"/>
              <a:sym typeface="Amatic SC"/>
            </a:endParaRPr>
          </a:p>
        </p:txBody>
      </p:sp>
      <p:sp>
        <p:nvSpPr>
          <p:cNvPr id="92" name="Google Shape;92;p24"/>
          <p:cNvSpPr txBox="1"/>
          <p:nvPr/>
        </p:nvSpPr>
        <p:spPr>
          <a:xfrm>
            <a:off x="5519813" y="3225675"/>
            <a:ext cx="1781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0000"/>
                </a:solidFill>
                <a:latin typeface="Bree Serif"/>
                <a:ea typeface="Bree Serif"/>
                <a:cs typeface="Bree Serif"/>
                <a:sym typeface="Bree Serif"/>
              </a:rPr>
              <a:t>John smith </a:t>
            </a:r>
            <a:endParaRPr b="1" sz="1600">
              <a:solidFill>
                <a:srgbClr val="FF0000"/>
              </a:solidFill>
              <a:latin typeface="Bree Serif"/>
              <a:ea typeface="Bree Serif"/>
              <a:cs typeface="Bree Serif"/>
              <a:sym typeface="Bree Serif"/>
            </a:endParaRPr>
          </a:p>
        </p:txBody>
      </p:sp>
      <p:sp>
        <p:nvSpPr>
          <p:cNvPr id="93" name="Google Shape;93;p24"/>
          <p:cNvSpPr txBox="1"/>
          <p:nvPr/>
        </p:nvSpPr>
        <p:spPr>
          <a:xfrm>
            <a:off x="831200" y="1377400"/>
            <a:ext cx="378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this unit john smith and many other european men sailed across the ocean to find a new land which they did. They didn’t have a good start and ended up killing some of the natives with new diseases brought over. They didn’t have much money but found out about </a:t>
            </a:r>
            <a:r>
              <a:rPr lang="en"/>
              <a:t>tobacco. </a:t>
            </a:r>
            <a:r>
              <a:rPr lang="en"/>
              <a:t> </a:t>
            </a:r>
            <a:endParaRPr/>
          </a:p>
        </p:txBody>
      </p:sp>
      <p:sp>
        <p:nvSpPr>
          <p:cNvPr id="94" name="Google Shape;94;p24"/>
          <p:cNvSpPr txBox="1"/>
          <p:nvPr/>
        </p:nvSpPr>
        <p:spPr>
          <a:xfrm>
            <a:off x="262675" y="5050925"/>
            <a:ext cx="4613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most important event wa when the people started to plant </a:t>
            </a:r>
            <a:r>
              <a:rPr lang="en" sz="1800"/>
              <a:t>tobacco</a:t>
            </a:r>
            <a:r>
              <a:rPr lang="en" sz="1800"/>
              <a:t> and it became the most selling item in the land. The reason it helped so much was because not many people had money so they were starving and couldn’t afford those things. Natives in the land were attacking the </a:t>
            </a:r>
            <a:r>
              <a:rPr lang="en" sz="1800"/>
              <a:t>newcomers</a:t>
            </a:r>
            <a:r>
              <a:rPr lang="en" sz="1800"/>
              <a:t> at first then realized they needed help. </a:t>
            </a:r>
            <a:r>
              <a:rPr lang="en" sz="1800"/>
              <a:t>Tobacco</a:t>
            </a:r>
            <a:r>
              <a:rPr lang="en" sz="1800"/>
              <a:t> is the reason that this nation is still here today. </a:t>
            </a:r>
            <a:endParaRPr sz="1800"/>
          </a:p>
        </p:txBody>
      </p:sp>
      <p:sp>
        <p:nvSpPr>
          <p:cNvPr id="95" name="Google Shape;95;p24"/>
          <p:cNvSpPr txBox="1"/>
          <p:nvPr/>
        </p:nvSpPr>
        <p:spPr>
          <a:xfrm>
            <a:off x="5160675" y="3738950"/>
            <a:ext cx="25146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John smith was the man who led the ships over to the new land. He was trying his best to sustain the life in the new places but it was troublesome. They found out about </a:t>
            </a:r>
            <a:r>
              <a:rPr lang="en" sz="2000"/>
              <a:t>tobacco</a:t>
            </a:r>
            <a:r>
              <a:rPr lang="en" sz="2000"/>
              <a:t> and everyone started to plant it and it saved the entire colony of Jamestown. </a:t>
            </a:r>
            <a:endParaRPr sz="2000"/>
          </a:p>
        </p:txBody>
      </p:sp>
      <p:sp>
        <p:nvSpPr>
          <p:cNvPr id="96" name="Google Shape;96;p24"/>
          <p:cNvSpPr txBox="1"/>
          <p:nvPr/>
        </p:nvSpPr>
        <p:spPr>
          <a:xfrm>
            <a:off x="2077575" y="8702550"/>
            <a:ext cx="5400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 learned that if john smith and </a:t>
            </a:r>
            <a:r>
              <a:rPr lang="en" sz="1700"/>
              <a:t>tobacco</a:t>
            </a:r>
            <a:r>
              <a:rPr lang="en" sz="1700"/>
              <a:t> weren’t around the entire nation of the USA wouldn’t be here. I know that things like </a:t>
            </a:r>
            <a:r>
              <a:rPr lang="en" sz="1700"/>
              <a:t>tobacco</a:t>
            </a:r>
            <a:r>
              <a:rPr lang="en" sz="1700"/>
              <a:t> are bad for you but in some cases they can help start getting money. </a:t>
            </a:r>
            <a:endParaRPr sz="1700"/>
          </a:p>
        </p:txBody>
      </p:sp>
      <p:pic>
        <p:nvPicPr>
          <p:cNvPr id="97" name="Google Shape;97;p24"/>
          <p:cNvPicPr preferRelativeResize="0"/>
          <p:nvPr/>
        </p:nvPicPr>
        <p:blipFill>
          <a:blip r:embed="rId4">
            <a:alphaModFix/>
          </a:blip>
          <a:stretch>
            <a:fillRect/>
          </a:stretch>
        </p:blipFill>
        <p:spPr>
          <a:xfrm>
            <a:off x="5674875" y="1512000"/>
            <a:ext cx="1470998" cy="1693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